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sldIdLst>
    <p:sldId id="294" r:id="rId2"/>
    <p:sldId id="263" r:id="rId3"/>
    <p:sldId id="330" r:id="rId4"/>
    <p:sldId id="331" r:id="rId5"/>
    <p:sldId id="332" r:id="rId6"/>
    <p:sldId id="335" r:id="rId7"/>
    <p:sldId id="333" r:id="rId8"/>
    <p:sldId id="334" r:id="rId9"/>
    <p:sldId id="336" r:id="rId10"/>
    <p:sldId id="337" r:id="rId11"/>
    <p:sldId id="306" r:id="rId12"/>
    <p:sldId id="282" r:id="rId13"/>
    <p:sldId id="319" r:id="rId14"/>
    <p:sldId id="304" r:id="rId15"/>
    <p:sldId id="293" r:id="rId16"/>
    <p:sldId id="323" r:id="rId17"/>
    <p:sldId id="292" r:id="rId18"/>
    <p:sldId id="321" r:id="rId19"/>
    <p:sldId id="300" r:id="rId20"/>
    <p:sldId id="302" r:id="rId21"/>
    <p:sldId id="287" r:id="rId22"/>
    <p:sldId id="325" r:id="rId23"/>
    <p:sldId id="299" r:id="rId24"/>
    <p:sldId id="286" r:id="rId25"/>
    <p:sldId id="327" r:id="rId26"/>
    <p:sldId id="297" r:id="rId27"/>
    <p:sldId id="285" r:id="rId28"/>
    <p:sldId id="329" r:id="rId29"/>
    <p:sldId id="308" r:id="rId30"/>
    <p:sldId id="264" r:id="rId31"/>
    <p:sldId id="309" r:id="rId32"/>
    <p:sldId id="310" r:id="rId33"/>
    <p:sldId id="312" r:id="rId34"/>
    <p:sldId id="311" r:id="rId35"/>
    <p:sldId id="313" r:id="rId36"/>
    <p:sldId id="314" r:id="rId37"/>
    <p:sldId id="315" r:id="rId38"/>
    <p:sldId id="316" r:id="rId39"/>
    <p:sldId id="317" r:id="rId40"/>
    <p:sldId id="257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00"/>
    <a:srgbClr val="D7D200"/>
    <a:srgbClr val="D2EED4"/>
    <a:srgbClr val="CCECFF"/>
    <a:srgbClr val="99CCFF"/>
    <a:srgbClr val="6699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4C4ACA-5AF8-4699-B4C2-F7F31789E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540A4-16E7-4EA3-9A5C-2DFA61191F0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52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30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676F4EC-9417-422A-9610-D0CAF3720E8C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F4CA8-C31D-4274-BA91-89804CE3EDB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63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F6B729-50D4-40D7-901F-23CBE6D346BB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49C97-E576-4FE7-A0F8-211F4885C6A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73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0CBD870-57AB-448B-90F1-9D6050B4960D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C1376-342B-44E4-974D-C010BE9136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78C2E7-34ED-4855-AEC4-A0E62E50F65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AE22F-DA5B-4AC7-8B0C-B3D8C31723E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20DCB4B-7CB9-45A5-A429-ADE95A82F7BA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228D9-7333-4F3A-968F-C91366288C1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83AEBC-BC57-4BBB-89DD-CF8BDEE039C4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7D9E0-DB18-412D-BE22-36E5F2E8D3B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5E9A732-9BC4-4E70-BF49-2D9B1516CF75}" type="slidenum">
              <a:rPr lang="en-US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401E-BD97-4561-89EC-AC7BF4748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1271-3D35-4B62-ACD2-5E79C625F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CBF72-FFED-43DE-AA54-A7FCA77C8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3F3EE-6679-4A36-B957-3A31D716B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5E32-6487-4972-AF56-B40E130A0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3788-93B8-42F0-97CE-0D9F48658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F0E0-31CA-4DDA-AC69-609123501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70EBB-7C17-41B4-A36E-65367F2B5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E571-E1E2-4F32-B192-8C17FD3AB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A65A6-815F-4819-BC9B-AE2FE59F6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5EB4-3BF3-4ACA-AE77-22A8005D8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9E8F44B7-BA9E-48B6-AA0E-18A66AC7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sciway.net/photos/huntington-beach-state-park-south-carolina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distinctivehoneymoons.com/img/upload/destinations/southcarolinabeach.jpg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farm2.static.flickr.com/1226/777667841_68e95196f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cbeachdailyphoto.files.wordpress.com/2008/09/image030-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http://ian.umces.edu/imagelibrary/albums/userpics/10025/normal_iil_ian_bf_593.JPG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farm1.static.flickr.com/14/16680077_9b72930564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198.photobucket.com/albums/aa227/KaraCasa/11-08008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ottesmoresc.com/media/images/homepage/gallery/horselovers2_large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SC%20Regions%20Song.asx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http://farm1.static.flickr.com/14/16680077_9b72930564.jpg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438400"/>
          </a:xfrm>
        </p:spPr>
        <p:txBody>
          <a:bodyPr/>
          <a:lstStyle/>
          <a:p>
            <a:pPr algn="ctr"/>
            <a:r>
              <a:rPr lang="en-US" sz="4800" smtClean="0">
                <a:latin typeface="Comic Sans MS" pitchFamily="66" charset="0"/>
              </a:rPr>
              <a:t>Let’s Travel Through the Regions of South Carolina!</a:t>
            </a:r>
          </a:p>
        </p:txBody>
      </p:sp>
      <p:pic>
        <p:nvPicPr>
          <p:cNvPr id="1331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5626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j02347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724400"/>
            <a:ext cx="21431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52 -0.00625 L -0.49219 -0.328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267200"/>
          </a:xfrm>
        </p:spPr>
        <p:txBody>
          <a:bodyPr/>
          <a:lstStyle/>
          <a:p>
            <a:pPr algn="ctr"/>
            <a:r>
              <a:rPr lang="en-US" sz="7200" smtClean="0">
                <a:latin typeface="Comic Sans MS" pitchFamily="66" charset="0"/>
              </a:rPr>
              <a:t>Let’s Review Our State’s Six Regions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114800"/>
            <a:ext cx="2895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b="0" smtClean="0">
                <a:latin typeface="Comic Sans MS" pitchFamily="66" charset="0"/>
              </a:rPr>
              <a:t>Let’s Start at Home: </a:t>
            </a:r>
            <a:r>
              <a:rPr lang="en-US" sz="4000" smtClean="0">
                <a:latin typeface="Comic Sans MS" pitchFamily="66" charset="0"/>
              </a:rPr>
              <a:t>Coastal Zone</a:t>
            </a:r>
          </a:p>
        </p:txBody>
      </p:sp>
      <p:pic>
        <p:nvPicPr>
          <p:cNvPr id="23555" name="Picture 4" descr="Coastal Zone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495800" cy="404653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73732" name="TextBox 4"/>
          <p:cNvSpPr txBox="1">
            <a:spLocks noChangeArrowheads="1"/>
          </p:cNvSpPr>
          <p:nvPr/>
        </p:nvSpPr>
        <p:spPr bwMode="auto">
          <a:xfrm>
            <a:off x="5029200" y="1219200"/>
            <a:ext cx="3429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2000"/>
              <a:t>The Coastal Zone is where we live. This is the region where the </a:t>
            </a:r>
            <a:r>
              <a:rPr lang="en-US" sz="2000" b="1"/>
              <a:t>beaches</a:t>
            </a:r>
            <a:r>
              <a:rPr lang="en-US" sz="2000"/>
              <a:t> and </a:t>
            </a:r>
            <a:r>
              <a:rPr lang="en-US" sz="2000" b="1"/>
              <a:t>barrier islands</a:t>
            </a:r>
            <a:r>
              <a:rPr lang="en-US" sz="2000"/>
              <a:t> are located. It borders the Atlantic Ocean.</a:t>
            </a:r>
          </a:p>
          <a:p>
            <a:pPr algn="l">
              <a:buFont typeface="Wingdings" pitchFamily="2" charset="2"/>
              <a:buNone/>
            </a:pPr>
            <a:endParaRPr lang="en-US" sz="2000"/>
          </a:p>
          <a:p>
            <a:pPr algn="l">
              <a:buFont typeface="Wingdings" pitchFamily="2" charset="2"/>
              <a:buChar char="§"/>
            </a:pPr>
            <a:r>
              <a:rPr lang="en-US" sz="2000"/>
              <a:t>Millions of people come to this region for vacation because of all the wonderful things to do here.</a:t>
            </a:r>
          </a:p>
          <a:p>
            <a:pPr algn="l">
              <a:buFont typeface="Wingdings" pitchFamily="2" charset="2"/>
              <a:buNone/>
            </a:pPr>
            <a:endParaRPr lang="en-US" sz="2000"/>
          </a:p>
          <a:p>
            <a:pPr algn="l">
              <a:buFont typeface="Wingdings" pitchFamily="2" charset="2"/>
              <a:buChar char="§"/>
            </a:pPr>
            <a:r>
              <a:rPr lang="en-US" sz="2000" b="1"/>
              <a:t>Tourism</a:t>
            </a:r>
            <a:r>
              <a:rPr lang="en-US" sz="2000"/>
              <a:t> is a big industry here.</a:t>
            </a:r>
          </a:p>
        </p:txBody>
      </p:sp>
      <p:pic>
        <p:nvPicPr>
          <p:cNvPr id="23557" name="Picture 5" descr="j02347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105400"/>
            <a:ext cx="990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Coastal Zone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Physical Features</a:t>
            </a:r>
          </a:p>
        </p:txBody>
      </p:sp>
      <p:pic>
        <p:nvPicPr>
          <p:cNvPr id="24579" name="Picture 11" descr="http://www.sciway.net/photos/huntington-beach-state-park-south-carolina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8200" y="1524000"/>
            <a:ext cx="28956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2" descr="http://www.distinctivehoneymoons.com/img/upload/destinations/southcarolinabeach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8200" y="3810000"/>
            <a:ext cx="41148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181600" y="1600200"/>
            <a:ext cx="3200400" cy="5213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Borders the Atlantic Ocean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Beaches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Barrier islands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Natural harbors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Marshes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Coastal Zone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Human Features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4419600" y="1676400"/>
            <a:ext cx="3886200" cy="545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Boating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Fishing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Tourism including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3200"/>
              <a:t>Beach activities,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3200"/>
              <a:t>Golf, and</a:t>
            </a:r>
          </a:p>
          <a:p>
            <a:pPr lvl="1" algn="l">
              <a:spcBef>
                <a:spcPct val="50000"/>
              </a:spcBef>
              <a:buFontTx/>
              <a:buChar char="•"/>
            </a:pPr>
            <a:r>
              <a:rPr lang="en-US" sz="3200"/>
              <a:t>Historic places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  <p:pic>
        <p:nvPicPr>
          <p:cNvPr id="25604" name="Picture 15" descr="http://farm2.static.flickr.com/1226/777667841_68e95196f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066800" y="1371600"/>
            <a:ext cx="2514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7" descr="golf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124200"/>
            <a:ext cx="25146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9" descr="cityCharlestonSC_churchbrid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953000"/>
            <a:ext cx="25146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9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3600" b="0" smtClean="0">
                <a:latin typeface="Comic Sans MS" pitchFamily="66" charset="0"/>
              </a:rPr>
              <a:t>Our Second and Third Stops: </a:t>
            </a:r>
            <a:br>
              <a:rPr lang="en-US" sz="3600" b="0" smtClean="0">
                <a:latin typeface="Comic Sans MS" pitchFamily="66" charset="0"/>
              </a:rPr>
            </a:br>
            <a:r>
              <a:rPr lang="en-US" sz="3600" smtClean="0">
                <a:latin typeface="Comic Sans MS" pitchFamily="66" charset="0"/>
              </a:rPr>
              <a:t>Inner and Outer Coastal Plains</a:t>
            </a:r>
          </a:p>
        </p:txBody>
      </p:sp>
      <p:pic>
        <p:nvPicPr>
          <p:cNvPr id="26627" name="Picture 4" descr="Coastal Plain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495800" cy="4495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4953000" y="1828800"/>
            <a:ext cx="3810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/>
              <a:t>The outer Coastal Plain, next to the Coastal Zone, is </a:t>
            </a:r>
            <a:r>
              <a:rPr lang="en-US" b="1"/>
              <a:t>flat land</a:t>
            </a:r>
            <a:r>
              <a:rPr lang="en-US"/>
              <a:t> close to the shore and is full of </a:t>
            </a:r>
            <a:r>
              <a:rPr lang="en-US" b="1"/>
              <a:t>swamps</a:t>
            </a:r>
            <a:r>
              <a:rPr lang="en-US"/>
              <a:t> and </a:t>
            </a:r>
            <a:r>
              <a:rPr lang="en-US" b="1"/>
              <a:t>marshes</a:t>
            </a:r>
            <a:r>
              <a:rPr lang="en-US"/>
              <a:t> and rivers that flow down and into the ocean.</a:t>
            </a:r>
          </a:p>
          <a:p>
            <a:pPr algn="l">
              <a:buFont typeface="Wingdings" pitchFamily="2" charset="2"/>
              <a:buChar char="§"/>
            </a:pPr>
            <a:endParaRPr lang="en-US"/>
          </a:p>
          <a:p>
            <a:pPr algn="l">
              <a:buFont typeface="Wingdings" pitchFamily="2" charset="2"/>
              <a:buChar char="§"/>
            </a:pPr>
            <a:r>
              <a:rPr lang="en-US"/>
              <a:t>The Inner Coastal Plain is a little </a:t>
            </a:r>
            <a:r>
              <a:rPr lang="en-US" b="1"/>
              <a:t>hilly</a:t>
            </a:r>
            <a:r>
              <a:rPr lang="en-US"/>
              <a:t>, and this </a:t>
            </a:r>
            <a:r>
              <a:rPr lang="en-US" b="1"/>
              <a:t>soil is very rich</a:t>
            </a:r>
            <a:r>
              <a:rPr lang="en-US"/>
              <a:t>, perfect for farming.</a:t>
            </a:r>
          </a:p>
          <a:p>
            <a:pPr algn="l"/>
            <a:endParaRPr lang="en-US"/>
          </a:p>
          <a:p>
            <a:pPr algn="l">
              <a:buFont typeface="Wingdings" pitchFamily="2" charset="2"/>
              <a:buChar char="§"/>
            </a:pPr>
            <a:endParaRPr lang="en-US"/>
          </a:p>
        </p:txBody>
      </p:sp>
      <p:pic>
        <p:nvPicPr>
          <p:cNvPr id="26629" name="Picture 5" descr="j02347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733800"/>
            <a:ext cx="990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Outer Coastal Plains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Physical Features </a:t>
            </a:r>
          </a:p>
        </p:txBody>
      </p:sp>
      <p:pic>
        <p:nvPicPr>
          <p:cNvPr id="27651" name="Picture 6" descr="image030-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33528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img_14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148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4648200" y="1600200"/>
            <a:ext cx="3200400" cy="1004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endParaRPr lang="en-US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029200" y="1600200"/>
            <a:ext cx="3200400" cy="2774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Flat land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Swamps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Marshes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  <p:pic>
        <p:nvPicPr>
          <p:cNvPr id="27655" name="Picture 12" descr="http://ian.umces.edu/imagelibrary/albums/userpics/10025/normal_iil_ian_bf_593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953000" y="4114800"/>
            <a:ext cx="308610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Outer Coastal Plains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Human Features </a:t>
            </a:r>
          </a:p>
        </p:txBody>
      </p:sp>
      <p:pic>
        <p:nvPicPr>
          <p:cNvPr id="28675" name="Picture 7" descr="red_fishing_beaufort_sc_bfss10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golf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4419600" y="1676400"/>
            <a:ext cx="3886200" cy="2043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Fishing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Boating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Golfing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3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Inner Coastal Plains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Physical Features</a:t>
            </a:r>
          </a:p>
        </p:txBody>
      </p:sp>
      <p:pic>
        <p:nvPicPr>
          <p:cNvPr id="29699" name="Picture 6" descr="longleaf_p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505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http://farm1.static.flickr.com/14/16680077_9b7293056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914400" y="4000500"/>
            <a:ext cx="3429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4648200" y="1600200"/>
            <a:ext cx="3581400" cy="399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Gradual hills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Rich, well-drained soil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Large trees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Inner Coastal Plains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Human Features</a:t>
            </a: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648200" y="2895600"/>
            <a:ext cx="3581400" cy="2774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Farming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Timbering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  <p:pic>
        <p:nvPicPr>
          <p:cNvPr id="30724" name="Picture 9" descr="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c_biznation_tobacco_080606%20006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b="0" smtClean="0">
                <a:latin typeface="Comic Sans MS" pitchFamily="66" charset="0"/>
              </a:rPr>
              <a:t>Our Fourth Stop</a:t>
            </a:r>
            <a:r>
              <a:rPr lang="en-US" sz="4000" smtClean="0">
                <a:latin typeface="Comic Sans MS" pitchFamily="66" charset="0"/>
              </a:rPr>
              <a:t>: Sandhills Region</a:t>
            </a:r>
          </a:p>
        </p:txBody>
      </p:sp>
      <p:pic>
        <p:nvPicPr>
          <p:cNvPr id="31747" name="Picture 4" descr="Sandhills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419600" cy="4114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5029200" y="1676400"/>
            <a:ext cx="3733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/>
              <a:t>Much of the soil in the Sandhills is made up of just that, </a:t>
            </a:r>
            <a:r>
              <a:rPr lang="en-US" b="1"/>
              <a:t>sand</a:t>
            </a:r>
            <a:r>
              <a:rPr lang="en-US"/>
              <a:t>. </a:t>
            </a:r>
          </a:p>
          <a:p>
            <a:pPr algn="l"/>
            <a:r>
              <a:rPr lang="en-US"/>
              <a:t>Millions and millions of years ago the ocean covered much of this region making it the shore.</a:t>
            </a:r>
          </a:p>
          <a:p>
            <a:pPr algn="l"/>
            <a:r>
              <a:rPr lang="en-US"/>
              <a:t>When the water receded it left a hilly, sandy landscape just like you would find near a beach.</a:t>
            </a:r>
          </a:p>
        </p:txBody>
      </p:sp>
      <p:pic>
        <p:nvPicPr>
          <p:cNvPr id="31749" name="Picture 6" descr="j02347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733800"/>
            <a:ext cx="990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Where is South Carolina?</a:t>
            </a:r>
          </a:p>
        </p:txBody>
      </p:sp>
      <p:pic>
        <p:nvPicPr>
          <p:cNvPr id="14339" name="Picture 4" descr="United States State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324600" cy="434816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609600" y="1143000"/>
            <a:ext cx="3733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1">
              <a:latin typeface="Times New Roman" pitchFamily="18" charset="0"/>
            </a:endParaRPr>
          </a:p>
        </p:txBody>
      </p:sp>
      <p:sp>
        <p:nvSpPr>
          <p:cNvPr id="14341" name="Text Box 9"/>
          <p:cNvSpPr txBox="1">
            <a:spLocks noChangeArrowheads="1"/>
          </p:cNvSpPr>
          <p:nvPr/>
        </p:nvSpPr>
        <p:spPr bwMode="auto">
          <a:xfrm>
            <a:off x="1981200" y="1371600"/>
            <a:ext cx="5638800" cy="488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/>
              <a:t>United States of America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6553200" y="4419600"/>
            <a:ext cx="533400" cy="381000"/>
          </a:xfrm>
          <a:prstGeom prst="lef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3" name="Picture 15" descr="j02347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124200"/>
            <a:ext cx="1219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7086600" y="4191000"/>
            <a:ext cx="1828800" cy="1920875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Here we are!  South Carolina borders the Atlantic Ocean.</a:t>
            </a:r>
            <a:endParaRPr lang="en-US" sz="2000">
              <a:latin typeface="Kristen ITC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b="0" smtClean="0">
                <a:latin typeface="Comic Sans MS" pitchFamily="66" charset="0"/>
              </a:rPr>
              <a:t>Our Fourth Stop: </a:t>
            </a:r>
            <a:br>
              <a:rPr lang="en-US" sz="4000" b="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Sandhills Region</a:t>
            </a:r>
          </a:p>
        </p:txBody>
      </p:sp>
      <p:pic>
        <p:nvPicPr>
          <p:cNvPr id="32771" name="Picture 4" descr="Sandhills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4419600" cy="4114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588" name="TextBox 4"/>
          <p:cNvSpPr txBox="1">
            <a:spLocks noChangeArrowheads="1"/>
          </p:cNvSpPr>
          <p:nvPr/>
        </p:nvSpPr>
        <p:spPr bwMode="auto">
          <a:xfrm>
            <a:off x="5029200" y="1676400"/>
            <a:ext cx="3733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/>
              <a:t>This regions follows the fall zone of the state’s rivers.</a:t>
            </a:r>
          </a:p>
          <a:p>
            <a:pPr algn="l">
              <a:buFont typeface="Wingdings" pitchFamily="2" charset="2"/>
              <a:buNone/>
            </a:pPr>
            <a:endParaRPr lang="en-US"/>
          </a:p>
          <a:p>
            <a:pPr algn="l">
              <a:buFont typeface="Wingdings" pitchFamily="2" charset="2"/>
              <a:buChar char="§"/>
            </a:pPr>
            <a:r>
              <a:rPr lang="en-US"/>
              <a:t>The drop in elevation creates rapids.</a:t>
            </a:r>
          </a:p>
          <a:p>
            <a:pPr algn="l">
              <a:buFont typeface="Wingdings" pitchFamily="2" charset="2"/>
              <a:buNone/>
            </a:pPr>
            <a:endParaRPr lang="en-US"/>
          </a:p>
          <a:p>
            <a:pPr algn="l">
              <a:buFont typeface="Wingdings" pitchFamily="2" charset="2"/>
              <a:buChar char="§"/>
            </a:pPr>
            <a:r>
              <a:rPr lang="en-US"/>
              <a:t>Columbia, our state capital, is in the Sandhills.</a:t>
            </a:r>
          </a:p>
        </p:txBody>
      </p:sp>
      <p:pic>
        <p:nvPicPr>
          <p:cNvPr id="32773" name="Picture 6" descr="j02347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733800"/>
            <a:ext cx="990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Sandhills Region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       Physical Features 		</a:t>
            </a:r>
          </a:p>
        </p:txBody>
      </p:sp>
      <p:pic>
        <p:nvPicPr>
          <p:cNvPr id="33795" name="Picture 6" descr="Beach-white Sand at Peach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2943225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http://i198.photobucket.com/albums/aa227/KaraCasa/11-08008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85800" y="4191000"/>
            <a:ext cx="31257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4648200" y="1600200"/>
            <a:ext cx="3581400" cy="4481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Flat land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Sandy soil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Follows fall zone where state’s rivers drop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Sandhills Region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       Human Features 		</a:t>
            </a:r>
          </a:p>
        </p:txBody>
      </p:sp>
      <p:pic>
        <p:nvPicPr>
          <p:cNvPr id="34819" name="Picture 4" descr="800px-SCCapitol0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 descr="http://www.cottesmoresc.com/media/images/homepage/gallery/horselovers2_large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62000" y="4114800"/>
            <a:ext cx="3124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648200" y="1600200"/>
            <a:ext cx="3581400" cy="399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Columbia, state capital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Horse farms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Peach farms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b="0" smtClean="0">
                <a:latin typeface="Comic Sans MS" pitchFamily="66" charset="0"/>
              </a:rPr>
              <a:t>Our Next Stop:</a:t>
            </a:r>
            <a:br>
              <a:rPr lang="en-US" sz="4000" b="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Piedmont Region</a:t>
            </a:r>
          </a:p>
        </p:txBody>
      </p:sp>
      <p:pic>
        <p:nvPicPr>
          <p:cNvPr id="35843" name="Picture 4" descr="Piedmont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724400" cy="4648200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5257800" y="1828800"/>
            <a:ext cx="37338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/>
              <a:t>Piedmont means “</a:t>
            </a:r>
            <a:r>
              <a:rPr lang="en-US" b="1"/>
              <a:t>foot of the mountain</a:t>
            </a:r>
            <a:r>
              <a:rPr lang="en-US"/>
              <a:t>”  which would make the Piedmont region right next to the Blue Ridge mountains.</a:t>
            </a:r>
          </a:p>
          <a:p>
            <a:pPr algn="l">
              <a:buFont typeface="Wingdings" pitchFamily="2" charset="2"/>
              <a:buChar char="§"/>
            </a:pPr>
            <a:r>
              <a:rPr lang="en-US"/>
              <a:t>It has </a:t>
            </a:r>
            <a:r>
              <a:rPr lang="en-US" b="1"/>
              <a:t>rolling hills</a:t>
            </a:r>
            <a:r>
              <a:rPr lang="en-US"/>
              <a:t> and </a:t>
            </a:r>
            <a:r>
              <a:rPr lang="en-US" b="1"/>
              <a:t>valleys</a:t>
            </a:r>
            <a:r>
              <a:rPr lang="en-US"/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en-US"/>
              <a:t>It’s soil is </a:t>
            </a:r>
            <a:r>
              <a:rPr lang="en-US" b="1"/>
              <a:t>red clay</a:t>
            </a:r>
            <a:r>
              <a:rPr lang="en-US"/>
              <a:t>.</a:t>
            </a:r>
          </a:p>
          <a:p>
            <a:pPr algn="l">
              <a:buFont typeface="Wingdings" pitchFamily="2" charset="2"/>
              <a:buChar char="§"/>
            </a:pPr>
            <a:r>
              <a:rPr lang="en-US"/>
              <a:t>The Piedmont region is the largest of South Carolina’s 6 regions.</a:t>
            </a:r>
          </a:p>
        </p:txBody>
      </p:sp>
      <p:pic>
        <p:nvPicPr>
          <p:cNvPr id="35845" name="Picture 6" descr="j02347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52800"/>
            <a:ext cx="990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Piedmont Region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Physical Features</a:t>
            </a:r>
          </a:p>
        </p:txBody>
      </p:sp>
      <p:pic>
        <p:nvPicPr>
          <p:cNvPr id="36867" name="Picture 4" descr="Caesar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30480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Caesars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2400"/>
            <a:ext cx="32004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648200" y="1600200"/>
            <a:ext cx="3581400" cy="551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Foothills of the mountains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Many rolling hills and valleys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Red clay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Waterfalls and swift rivers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Piedmont Region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Human Features</a:t>
            </a:r>
          </a:p>
        </p:txBody>
      </p:sp>
      <p:pic>
        <p:nvPicPr>
          <p:cNvPr id="37891" name="Picture 13" descr="8024FC1D4941CF1490BDF52848E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9718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5" descr="chester%20state%20p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38600"/>
            <a:ext cx="33623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4648200" y="1600200"/>
            <a:ext cx="3581400" cy="3506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Factories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Fishing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Boating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z="4000" b="0" smtClean="0">
                <a:latin typeface="Comic Sans MS" pitchFamily="66" charset="0"/>
              </a:rPr>
              <a:t>Our Last Stop:</a:t>
            </a:r>
            <a:br>
              <a:rPr lang="en-US" sz="4000" b="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Blue Ridge Region</a:t>
            </a:r>
          </a:p>
        </p:txBody>
      </p:sp>
      <p:pic>
        <p:nvPicPr>
          <p:cNvPr id="38915" name="Picture 4" descr="Blue Ridge Color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41910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4724400" y="17526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/>
              <a:t>The Blue Ridge Region of South Carolina is the smallest of the regions.</a:t>
            </a:r>
          </a:p>
          <a:p>
            <a:pPr algn="l">
              <a:buFont typeface="Wingdings" pitchFamily="2" charset="2"/>
              <a:buNone/>
            </a:pPr>
            <a:endParaRPr lang="en-US"/>
          </a:p>
          <a:p>
            <a:pPr algn="l">
              <a:buFont typeface="Wingdings" pitchFamily="2" charset="2"/>
              <a:buChar char="§"/>
            </a:pPr>
            <a:r>
              <a:rPr lang="en-US"/>
              <a:t>There are many </a:t>
            </a:r>
            <a:r>
              <a:rPr lang="en-US" b="1"/>
              <a:t>hardwood forests</a:t>
            </a:r>
            <a:r>
              <a:rPr lang="en-US"/>
              <a:t> and </a:t>
            </a:r>
            <a:r>
              <a:rPr lang="en-US" b="1"/>
              <a:t>mountains</a:t>
            </a:r>
            <a:r>
              <a:rPr lang="en-US"/>
              <a:t> to hike and </a:t>
            </a:r>
            <a:r>
              <a:rPr lang="en-US" b="1"/>
              <a:t>streams </a:t>
            </a:r>
            <a:r>
              <a:rPr lang="en-US"/>
              <a:t>to go white water rafting.</a:t>
            </a:r>
          </a:p>
          <a:p>
            <a:pPr algn="l">
              <a:buFont typeface="Wingdings" pitchFamily="2" charset="2"/>
              <a:buNone/>
            </a:pPr>
            <a:endParaRPr lang="en-US"/>
          </a:p>
          <a:p>
            <a:pPr algn="l">
              <a:buFont typeface="Wingdings" pitchFamily="2" charset="2"/>
              <a:buChar char="§"/>
            </a:pPr>
            <a:r>
              <a:rPr lang="en-US"/>
              <a:t>This region is home to the only mountain range in South Carolina- the Blue Ridge Mountains.</a:t>
            </a:r>
          </a:p>
        </p:txBody>
      </p:sp>
      <p:pic>
        <p:nvPicPr>
          <p:cNvPr id="38917" name="Picture 6" descr="j023472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124200"/>
            <a:ext cx="9906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Blue Ridge Region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Physical Features</a:t>
            </a:r>
          </a:p>
        </p:txBody>
      </p:sp>
      <p:pic>
        <p:nvPicPr>
          <p:cNvPr id="39939" name="Picture 4" descr="Sassafr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267200"/>
            <a:ext cx="2743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T0019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91000"/>
            <a:ext cx="40386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 descr="On an Oconee Tr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524000"/>
            <a:ext cx="174783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962400" y="1600200"/>
            <a:ext cx="4267200" cy="3994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Many hardwood forests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Streams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Waterfalls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Blue Ridge Region</a:t>
            </a:r>
            <a:br>
              <a:rPr lang="en-US" sz="4000" smtClean="0">
                <a:latin typeface="Comic Sans MS" pitchFamily="66" charset="0"/>
              </a:rPr>
            </a:br>
            <a:r>
              <a:rPr lang="en-US" sz="4000" smtClean="0">
                <a:latin typeface="Comic Sans MS" pitchFamily="66" charset="0"/>
              </a:rPr>
              <a:t>Human Features</a:t>
            </a:r>
          </a:p>
        </p:txBody>
      </p:sp>
      <p:pic>
        <p:nvPicPr>
          <p:cNvPr id="40963" name="Picture 8" descr="5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 descr="354_White_Water_Raf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28194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4648200" y="1600200"/>
            <a:ext cx="3581400" cy="3078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Hiking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3200"/>
              <a:t>White-water rafting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320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South Carolina Regions</a:t>
            </a:r>
          </a:p>
        </p:txBody>
      </p:sp>
      <p:pic>
        <p:nvPicPr>
          <p:cNvPr id="41987" name="Picture 9" descr="SC%20Landform%20Test%20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876800" cy="4295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4" name="TextBox 4"/>
          <p:cNvSpPr txBox="1">
            <a:spLocks noChangeArrowheads="1"/>
          </p:cNvSpPr>
          <p:nvPr/>
        </p:nvSpPr>
        <p:spPr bwMode="auto">
          <a:xfrm>
            <a:off x="5410200" y="17526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rgbClr val="0070C0"/>
                </a:solidFill>
              </a:rPr>
              <a:t>Up Country-</a:t>
            </a:r>
            <a:r>
              <a:rPr lang="en-US" b="1">
                <a:solidFill>
                  <a:srgbClr val="0070C0"/>
                </a:solidFill>
              </a:rPr>
              <a:t> Piedmont and Blue Ridge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86400" y="32004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rgbClr val="4F6228"/>
                </a:solidFill>
              </a:rPr>
              <a:t>Midlands-</a:t>
            </a:r>
            <a:r>
              <a:rPr lang="en-US" b="1">
                <a:solidFill>
                  <a:srgbClr val="4F6228"/>
                </a:solidFill>
              </a:rPr>
              <a:t> Sandhills and Inner Coastal Plain</a:t>
            </a:r>
          </a:p>
        </p:txBody>
      </p:sp>
      <p:sp>
        <p:nvSpPr>
          <p:cNvPr id="76806" name="TextBox 6"/>
          <p:cNvSpPr txBox="1">
            <a:spLocks noChangeArrowheads="1"/>
          </p:cNvSpPr>
          <p:nvPr/>
        </p:nvSpPr>
        <p:spPr bwMode="auto">
          <a:xfrm>
            <a:off x="5486400" y="4724400"/>
            <a:ext cx="327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rgbClr val="FF0000"/>
                </a:solidFill>
              </a:rPr>
              <a:t>Low Country-</a:t>
            </a:r>
            <a:r>
              <a:rPr lang="en-US" b="1">
                <a:solidFill>
                  <a:srgbClr val="FF0000"/>
                </a:solidFill>
              </a:rPr>
              <a:t> Outer Coastal Plain and Coastal Zone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 rot="10800000">
            <a:off x="2057400" y="2362200"/>
            <a:ext cx="3162300" cy="342900"/>
          </a:xfrm>
          <a:prstGeom prst="rightArrow">
            <a:avLst>
              <a:gd name="adj1" fmla="val 50000"/>
              <a:gd name="adj2" fmla="val 230556"/>
            </a:avLst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 rot="10800000">
            <a:off x="2590800" y="3657600"/>
            <a:ext cx="2628900" cy="342900"/>
          </a:xfrm>
          <a:prstGeom prst="rightArrow">
            <a:avLst>
              <a:gd name="adj1" fmla="val 50000"/>
              <a:gd name="adj2" fmla="val 191667"/>
            </a:avLst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 rot="10800000">
            <a:off x="3048000" y="4953000"/>
            <a:ext cx="2171700" cy="3429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6" grpId="0"/>
      <p:bldP spid="76806" grpId="0"/>
      <p:bldP spid="76807" grpId="0" animBg="1"/>
      <p:bldP spid="76808" grpId="0" animBg="1"/>
      <p:bldP spid="768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Why is the state divided into regions?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South Carolina is divided into different regions or sections because different areas of the state are made up of specific </a:t>
            </a:r>
            <a:r>
              <a:rPr lang="en-US" b="1" smtClean="0">
                <a:latin typeface="Comic Sans MS" pitchFamily="66" charset="0"/>
              </a:rPr>
              <a:t>physical features</a:t>
            </a:r>
            <a:r>
              <a:rPr lang="en-US" smtClean="0">
                <a:latin typeface="Comic Sans MS" pitchFamily="66" charset="0"/>
              </a:rPr>
              <a:t> and </a:t>
            </a:r>
            <a:r>
              <a:rPr lang="en-US" b="1" smtClean="0">
                <a:latin typeface="Comic Sans MS" pitchFamily="66" charset="0"/>
              </a:rPr>
              <a:t>human features</a:t>
            </a:r>
            <a:r>
              <a:rPr lang="en-US" smtClean="0">
                <a:latin typeface="Comic Sans MS" pitchFamily="66" charset="0"/>
              </a:rPr>
              <a:t>.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32004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Remember . . 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There are six landform regions in South Carolina:</a:t>
            </a:r>
          </a:p>
          <a:p>
            <a:r>
              <a:rPr lang="en-US" smtClean="0">
                <a:latin typeface="Comic Sans MS" pitchFamily="66" charset="0"/>
              </a:rPr>
              <a:t>Coastal Zone</a:t>
            </a:r>
          </a:p>
          <a:p>
            <a:r>
              <a:rPr lang="en-US" smtClean="0">
                <a:latin typeface="Comic Sans MS" pitchFamily="66" charset="0"/>
              </a:rPr>
              <a:t>Outer Coastal Plain</a:t>
            </a:r>
          </a:p>
          <a:p>
            <a:r>
              <a:rPr lang="en-US" smtClean="0">
                <a:latin typeface="Comic Sans MS" pitchFamily="66" charset="0"/>
              </a:rPr>
              <a:t>Inner Coastal Plain</a:t>
            </a:r>
          </a:p>
          <a:p>
            <a:r>
              <a:rPr lang="en-US" smtClean="0">
                <a:latin typeface="Comic Sans MS" pitchFamily="66" charset="0"/>
              </a:rPr>
              <a:t>Sandhills</a:t>
            </a:r>
          </a:p>
          <a:p>
            <a:r>
              <a:rPr lang="en-US" smtClean="0">
                <a:latin typeface="Comic Sans MS" pitchFamily="66" charset="0"/>
              </a:rPr>
              <a:t>Piedmont</a:t>
            </a:r>
          </a:p>
          <a:p>
            <a:r>
              <a:rPr lang="en-US" smtClean="0">
                <a:latin typeface="Comic Sans MS" pitchFamily="66" charset="0"/>
              </a:rPr>
              <a:t>Blue Ridge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smtClean="0">
                <a:latin typeface="Comic Sans MS" pitchFamily="66" charset="0"/>
              </a:rPr>
              <a:t>South Carolina’s Six Regions Song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South Carolina it has 6 regions,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Come visit them and have some fun!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Start at the beach and go up to the mountains, 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We’re gonna learn each and every one.</a:t>
            </a:r>
          </a:p>
        </p:txBody>
      </p:sp>
      <p:pic>
        <p:nvPicPr>
          <p:cNvPr id="44036" name="Picture 4" descr="j02347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876800"/>
            <a:ext cx="1828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648200"/>
            <a:ext cx="2438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62000" y="5334000"/>
            <a:ext cx="2133600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u="sng">
                <a:solidFill>
                  <a:srgbClr val="FF0000"/>
                </a:solidFill>
              </a:rPr>
              <a:t>Click on the state map to watch the video!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990600" y="4953000"/>
            <a:ext cx="2171700" cy="342900"/>
          </a:xfrm>
          <a:prstGeom prst="rightArrow">
            <a:avLst>
              <a:gd name="adj1" fmla="val 50000"/>
              <a:gd name="adj2" fmla="val 158333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6172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COASTAL ZONE,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Beside the Atlantic Ocean makes its home.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Find a seashell or a little fish bone,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In the COASTAL ZONE.</a:t>
            </a:r>
          </a:p>
        </p:txBody>
      </p:sp>
      <p:pic>
        <p:nvPicPr>
          <p:cNvPr id="45059" name="Picture 4" descr="Coastal Zone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24200"/>
            <a:ext cx="3276600" cy="2949575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24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INNER COASTAL PLAIN oh it’s very clear,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Lots of sandy soil and farming here,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Millions of years ago the ocean was near,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In the INNER COASTAL PLAIN, my dear!</a:t>
            </a:r>
          </a:p>
        </p:txBody>
      </p:sp>
      <p:pic>
        <p:nvPicPr>
          <p:cNvPr id="46083" name="Picture 4" descr="Coastal Plain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429000"/>
            <a:ext cx="3200400" cy="3200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OUTER COASTAL PLAIN,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Some big old swamps and flat terrain,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Many rivers from the ocean drain,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Through the OUTER COASTAL PLAIN.</a:t>
            </a:r>
          </a:p>
        </p:txBody>
      </p:sp>
      <p:pic>
        <p:nvPicPr>
          <p:cNvPr id="47107" name="Picture 4" descr="Coastal Plain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276600"/>
            <a:ext cx="3200400" cy="3200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24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South Carolina it has 6 regions,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Come visit them and have some fun!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Start at the beach and go up to the mountains,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We’re gonna learn each and every one.</a:t>
            </a:r>
          </a:p>
        </p:txBody>
      </p:sp>
      <p:pic>
        <p:nvPicPr>
          <p:cNvPr id="48131" name="Picture 4" descr="j02347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191000"/>
            <a:ext cx="1828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962400"/>
            <a:ext cx="24384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096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SANDHILLS, a great place to be,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Columbia, the capital, and USC,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Aiken and Camden lots of horses you see,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In the SANDHILLS yes-sir-ee.</a:t>
            </a:r>
          </a:p>
        </p:txBody>
      </p:sp>
      <p:pic>
        <p:nvPicPr>
          <p:cNvPr id="49155" name="Picture 4" descr="Sandhills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124200"/>
            <a:ext cx="3581400" cy="33353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24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Rock Hill so close to Carowinds (whoo),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Spartanburg and Greenville lots of factories my friend,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In the PIEDMONT, where the big hills begin.</a:t>
            </a:r>
          </a:p>
        </p:txBody>
      </p:sp>
      <p:pic>
        <p:nvPicPr>
          <p:cNvPr id="50179" name="Picture 4" descr="Piedmont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429000" cy="3373438"/>
          </a:xfrm>
          <a:prstGeom prst="rect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6324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BLUE RIDGE is the last region,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Appalachian Mountains are so much fun!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Sassafras Mountain is the tallest one,</a:t>
            </a:r>
          </a:p>
          <a:p>
            <a:pPr algn="ctr"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In the BLUE RIDGE region.</a:t>
            </a:r>
          </a:p>
        </p:txBody>
      </p:sp>
      <p:pic>
        <p:nvPicPr>
          <p:cNvPr id="51203" name="Picture 4" descr="Blue Ridge 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95600"/>
            <a:ext cx="3810000" cy="35321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62484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South Carolina it has 6 regions,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Come visit them and have some fun!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Start at the beach and go up to the mountains,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We’re gonna learn each and every one.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COASTAL ZONE, the OUTER COASTAL PLAIN,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INNER COASTAL PLAIN, the SANDHILLS,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 the PIEDMONT, and BLUE RIDGE!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Comic Sans MS" pitchFamily="66" charset="0"/>
              </a:rPr>
              <a:t>The end!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What are physical features?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Physical features include the various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landforms</a:t>
            </a:r>
            <a:r>
              <a:rPr lang="en-US" smtClean="0">
                <a:latin typeface="Comic Sans MS" pitchFamily="66" charset="0"/>
              </a:rPr>
              <a:t> in the region.  These landforms can include marshes, plains, hills, and mountains to name a few.</a:t>
            </a:r>
          </a:p>
        </p:txBody>
      </p:sp>
      <p:pic>
        <p:nvPicPr>
          <p:cNvPr id="105476" name="Picture 4" descr="img_1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03860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 descr="http://farm1.static.flickr.com/14/16680077_9b72930564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352800" y="4038600"/>
            <a:ext cx="236220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 descr="T00191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038600"/>
            <a:ext cx="22860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620000" cy="1219200"/>
          </a:xfrm>
        </p:spPr>
        <p:txBody>
          <a:bodyPr/>
          <a:lstStyle/>
          <a:p>
            <a:pPr algn="ctr"/>
            <a:r>
              <a:rPr lang="en-US" sz="3200" smtClean="0"/>
              <a:t>        </a:t>
            </a:r>
            <a:r>
              <a:rPr lang="en-US" sz="2800" smtClean="0">
                <a:latin typeface="Comic Sans MS" pitchFamily="66" charset="0"/>
              </a:rPr>
              <a:t>South Carolina Landform Regions Map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0" y="6035675"/>
            <a:ext cx="9067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  <a:latin typeface="Kristen ITC" pitchFamily="66" charset="0"/>
              </a:rPr>
              <a:t>Do you remember your 3</a:t>
            </a:r>
            <a:r>
              <a:rPr lang="en-US" baseline="30000">
                <a:solidFill>
                  <a:srgbClr val="FFFF99"/>
                </a:solidFill>
                <a:latin typeface="Kristen ITC" pitchFamily="66" charset="0"/>
              </a:rPr>
              <a:t>rd</a:t>
            </a:r>
            <a:r>
              <a:rPr lang="en-US">
                <a:solidFill>
                  <a:srgbClr val="FFFF99"/>
                </a:solidFill>
                <a:latin typeface="Kristen ITC" pitchFamily="66" charset="0"/>
              </a:rPr>
              <a:t> grade South Carolina Landform Regions?  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6248400" y="1600200"/>
            <a:ext cx="2438400" cy="2073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Our state is divided into regions.  Can you remember them?  We can.</a:t>
            </a:r>
          </a:p>
          <a:p>
            <a:pPr algn="l">
              <a:spcBef>
                <a:spcPct val="50000"/>
              </a:spcBef>
            </a:pPr>
            <a:endParaRPr lang="en-US" sz="2000"/>
          </a:p>
        </p:txBody>
      </p:sp>
      <p:pic>
        <p:nvPicPr>
          <p:cNvPr id="53253" name="Picture 9" descr="SC%20Landform%20Test%20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4876800" cy="4295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4" name="Text Box 10"/>
          <p:cNvSpPr txBox="1">
            <a:spLocks noChangeArrowheads="1"/>
          </p:cNvSpPr>
          <p:nvPr/>
        </p:nvSpPr>
        <p:spPr bwMode="auto">
          <a:xfrm>
            <a:off x="1066800" y="2057400"/>
            <a:ext cx="51911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  <a:latin typeface="Kristen ITC" pitchFamily="66" charset="0"/>
              </a:rPr>
              <a:t>B</a:t>
            </a: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1752600" y="2667000"/>
            <a:ext cx="228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Kristen ITC" pitchFamily="66" charset="0"/>
              </a:rPr>
              <a:t>p</a:t>
            </a: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2286000" y="36576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Kristen ITC" pitchFamily="66" charset="0"/>
              </a:rPr>
              <a:t>S</a:t>
            </a:r>
          </a:p>
        </p:txBody>
      </p:sp>
      <p:sp>
        <p:nvSpPr>
          <p:cNvPr id="53257" name="Text Box 14"/>
          <p:cNvSpPr txBox="1">
            <a:spLocks noChangeArrowheads="1"/>
          </p:cNvSpPr>
          <p:nvPr/>
        </p:nvSpPr>
        <p:spPr bwMode="auto">
          <a:xfrm>
            <a:off x="2667000" y="37338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Kristen ITC" pitchFamily="66" charset="0"/>
              </a:rPr>
              <a:t>I</a:t>
            </a:r>
          </a:p>
        </p:txBody>
      </p:sp>
      <p:sp>
        <p:nvSpPr>
          <p:cNvPr id="53258" name="Text Box 15"/>
          <p:cNvSpPr txBox="1">
            <a:spLocks noChangeArrowheads="1"/>
          </p:cNvSpPr>
          <p:nvPr/>
        </p:nvSpPr>
        <p:spPr bwMode="auto">
          <a:xfrm>
            <a:off x="2819400" y="4419600"/>
            <a:ext cx="3810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Kristen ITC" pitchFamily="66" charset="0"/>
              </a:rPr>
              <a:t>O</a:t>
            </a:r>
          </a:p>
        </p:txBody>
      </p:sp>
      <p:sp>
        <p:nvSpPr>
          <p:cNvPr id="53259" name="Text Box 16"/>
          <p:cNvSpPr txBox="1">
            <a:spLocks noChangeArrowheads="1"/>
          </p:cNvSpPr>
          <p:nvPr/>
        </p:nvSpPr>
        <p:spPr bwMode="auto">
          <a:xfrm>
            <a:off x="3733800" y="4495800"/>
            <a:ext cx="3048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Kristen ITC" pitchFamily="66" charset="0"/>
              </a:rPr>
              <a:t>C</a:t>
            </a:r>
          </a:p>
        </p:txBody>
      </p:sp>
      <p:sp>
        <p:nvSpPr>
          <p:cNvPr id="53260" name="Text Box 17"/>
          <p:cNvSpPr txBox="1">
            <a:spLocks noChangeArrowheads="1"/>
          </p:cNvSpPr>
          <p:nvPr/>
        </p:nvSpPr>
        <p:spPr bwMode="auto">
          <a:xfrm>
            <a:off x="5867400" y="3276600"/>
            <a:ext cx="2895600" cy="2682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Kristen ITC" pitchFamily="66" charset="0"/>
              </a:rPr>
              <a:t>B=Blue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Kristen ITC" pitchFamily="66" charset="0"/>
              </a:rPr>
              <a:t>P=Pencils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Kristen ITC" pitchFamily="66" charset="0"/>
              </a:rPr>
              <a:t>S=Scribble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Kristen ITC" pitchFamily="66" charset="0"/>
              </a:rPr>
              <a:t>I=Ink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Kristen ITC" pitchFamily="66" charset="0"/>
              </a:rPr>
              <a:t>O=Over</a:t>
            </a:r>
          </a:p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FFFF66"/>
                </a:solidFill>
                <a:latin typeface="Kristen ITC" pitchFamily="66" charset="0"/>
              </a:rPr>
              <a:t>C=Crabs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What are human features?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Human features include </a:t>
            </a:r>
            <a:r>
              <a:rPr lang="en-US" b="1" smtClean="0">
                <a:solidFill>
                  <a:schemeClr val="accent2"/>
                </a:solidFill>
                <a:latin typeface="Comic Sans MS" pitchFamily="66" charset="0"/>
              </a:rPr>
              <a:t>how humans use the land</a:t>
            </a:r>
            <a:r>
              <a:rPr lang="en-US" smtClean="0">
                <a:latin typeface="Comic Sans MS" pitchFamily="66" charset="0"/>
              </a:rPr>
              <a:t> for resources and recreation.</a:t>
            </a:r>
          </a:p>
        </p:txBody>
      </p:sp>
      <p:pic>
        <p:nvPicPr>
          <p:cNvPr id="106501" name="Picture 5" descr="farmin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76600"/>
            <a:ext cx="2057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 descr="fis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2766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Picture 9" descr="busy-beach-myrtle-beach-summer-2004-sc-us-1-r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3009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2133600"/>
          </a:xfrm>
        </p:spPr>
        <p:txBody>
          <a:bodyPr/>
          <a:lstStyle/>
          <a:p>
            <a:pPr algn="ctr"/>
            <a:r>
              <a:rPr lang="en-US" smtClean="0">
                <a:latin typeface="Comic Sans MS" pitchFamily="66" charset="0"/>
              </a:rPr>
              <a:t>Physical and human features divide South Carolina into these six regions: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686800" cy="2667000"/>
          </a:xfrm>
          <a:noFill/>
        </p:spPr>
        <p:txBody>
          <a:bodyPr/>
          <a:lstStyle/>
          <a:p>
            <a:r>
              <a:rPr lang="en-US" sz="3600" smtClean="0">
                <a:latin typeface="Comic Sans MS" pitchFamily="66" charset="0"/>
              </a:rPr>
              <a:t>Coastal Zone</a:t>
            </a:r>
          </a:p>
          <a:p>
            <a:r>
              <a:rPr lang="en-US" sz="3600" smtClean="0">
                <a:latin typeface="Comic Sans MS" pitchFamily="66" charset="0"/>
              </a:rPr>
              <a:t>Outer Coastal Plain</a:t>
            </a:r>
          </a:p>
          <a:p>
            <a:r>
              <a:rPr lang="en-US" sz="3600" smtClean="0">
                <a:latin typeface="Comic Sans MS" pitchFamily="66" charset="0"/>
              </a:rPr>
              <a:t>Inner Coastal Plain</a:t>
            </a:r>
          </a:p>
          <a:p>
            <a:r>
              <a:rPr lang="en-US" sz="3600" smtClean="0">
                <a:latin typeface="Comic Sans MS" pitchFamily="66" charset="0"/>
              </a:rPr>
              <a:t>Sandhills</a:t>
            </a:r>
          </a:p>
          <a:p>
            <a:r>
              <a:rPr lang="en-US" sz="3600" smtClean="0">
                <a:latin typeface="Comic Sans MS" pitchFamily="66" charset="0"/>
              </a:rPr>
              <a:t>Piedmont</a:t>
            </a:r>
          </a:p>
          <a:p>
            <a:r>
              <a:rPr lang="en-US" sz="3600" smtClean="0">
                <a:latin typeface="Comic Sans MS" pitchFamily="66" charset="0"/>
              </a:rPr>
              <a:t>Blue Ridge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2766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9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Let’s Begin Our Travel with Region Workstations!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27432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You will visit each region workstation to learn . . .</a:t>
            </a:r>
          </a:p>
          <a:p>
            <a:pPr lvl="1"/>
            <a:r>
              <a:rPr lang="en-US" smtClean="0">
                <a:latin typeface="Comic Sans MS" pitchFamily="66" charset="0"/>
              </a:rPr>
              <a:t>where each region is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located</a:t>
            </a:r>
            <a:r>
              <a:rPr lang="en-US" smtClean="0">
                <a:latin typeface="Comic Sans MS" pitchFamily="66" charset="0"/>
              </a:rPr>
              <a:t>,</a:t>
            </a:r>
          </a:p>
          <a:p>
            <a:pPr lvl="1"/>
            <a:r>
              <a:rPr lang="en-US" smtClean="0">
                <a:latin typeface="Comic Sans MS" pitchFamily="66" charset="0"/>
              </a:rPr>
              <a:t>the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physical features</a:t>
            </a:r>
            <a:r>
              <a:rPr lang="en-US" smtClean="0">
                <a:latin typeface="Comic Sans MS" pitchFamily="66" charset="0"/>
              </a:rPr>
              <a:t> of the region, and</a:t>
            </a:r>
          </a:p>
          <a:p>
            <a:pPr lvl="1"/>
            <a:r>
              <a:rPr lang="en-US" smtClean="0">
                <a:latin typeface="Comic Sans MS" pitchFamily="66" charset="0"/>
              </a:rPr>
              <a:t>the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human features</a:t>
            </a:r>
            <a:r>
              <a:rPr lang="en-US" smtClean="0">
                <a:latin typeface="Comic Sans MS" pitchFamily="66" charset="0"/>
              </a:rPr>
              <a:t> of the region.</a:t>
            </a:r>
          </a:p>
          <a:p>
            <a:pPr lvl="1"/>
            <a:endParaRPr lang="en-US" smtClean="0">
              <a:latin typeface="Comic Sans MS" pitchFamily="66" charset="0"/>
            </a:endParaRPr>
          </a:p>
        </p:txBody>
      </p:sp>
      <p:pic>
        <p:nvPicPr>
          <p:cNvPr id="19460" name="Picture 6" descr="j02347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1431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smtClean="0">
                <a:latin typeface="Comic Sans MS" pitchFamily="66" charset="0"/>
              </a:rPr>
              <a:t>In each workstation folder you will find . . 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A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map</a:t>
            </a:r>
            <a:r>
              <a:rPr lang="en-US" smtClean="0">
                <a:latin typeface="Comic Sans MS" pitchFamily="66" charset="0"/>
              </a:rPr>
              <a:t> showing the region</a:t>
            </a:r>
          </a:p>
          <a:p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Photographs</a:t>
            </a:r>
            <a:r>
              <a:rPr lang="en-US" smtClean="0">
                <a:latin typeface="Comic Sans MS" pitchFamily="66" charset="0"/>
              </a:rPr>
              <a:t> of the region</a:t>
            </a:r>
          </a:p>
          <a:p>
            <a:r>
              <a:rPr lang="en-US" smtClean="0">
                <a:latin typeface="Comic Sans MS" pitchFamily="66" charset="0"/>
              </a:rPr>
              <a:t>An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information sheet</a:t>
            </a:r>
          </a:p>
          <a:p>
            <a:r>
              <a:rPr lang="en-US" smtClean="0">
                <a:latin typeface="Comic Sans MS" pitchFamily="66" charset="0"/>
              </a:rPr>
              <a:t>A workstation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task card</a:t>
            </a:r>
          </a:p>
          <a:p>
            <a:r>
              <a:rPr lang="en-US" smtClean="0">
                <a:latin typeface="Comic Sans MS" pitchFamily="66" charset="0"/>
              </a:rPr>
              <a:t>A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student page</a:t>
            </a:r>
            <a:r>
              <a:rPr lang="en-US" smtClean="0">
                <a:latin typeface="Comic Sans MS" pitchFamily="66" charset="0"/>
              </a:rPr>
              <a:t> where you will record your discoveries</a:t>
            </a:r>
          </a:p>
          <a:p>
            <a:r>
              <a:rPr lang="en-US" smtClean="0">
                <a:latin typeface="Comic Sans MS" pitchFamily="66" charset="0"/>
              </a:rPr>
              <a:t>An </a:t>
            </a:r>
            <a:r>
              <a:rPr lang="en-US" b="1" smtClean="0">
                <a:solidFill>
                  <a:srgbClr val="000066"/>
                </a:solidFill>
                <a:latin typeface="Comic Sans MS" pitchFamily="66" charset="0"/>
              </a:rPr>
              <a:t>exit slip</a:t>
            </a:r>
            <a:r>
              <a:rPr lang="en-US" smtClean="0">
                <a:latin typeface="Comic Sans MS" pitchFamily="66" charset="0"/>
              </a:rPr>
              <a:t> for your reflections and new learning</a:t>
            </a:r>
          </a:p>
        </p:txBody>
      </p:sp>
      <p:pic>
        <p:nvPicPr>
          <p:cNvPr id="20484" name="Picture 5" descr="1011091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524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0"/>
          </a:xfrm>
        </p:spPr>
        <p:txBody>
          <a:bodyPr/>
          <a:lstStyle/>
          <a:p>
            <a:pPr algn="ctr"/>
            <a:r>
              <a:rPr lang="en-US" sz="7200" smtClean="0">
                <a:latin typeface="Comic Sans MS" pitchFamily="66" charset="0"/>
              </a:rPr>
              <a:t>Enjoy Your Travel Through the Regions of South Carolina!</a:t>
            </a:r>
          </a:p>
        </p:txBody>
      </p:sp>
      <p:pic>
        <p:nvPicPr>
          <p:cNvPr id="21507" name="Picture 4" descr="j02347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143125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MC90002741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and white abstract design template">
  <a:themeElements>
    <a:clrScheme name="Green and white abstract design templat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Green and white abstract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reen and white abstract design templat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and white abstract design template</Template>
  <TotalTime>4095</TotalTime>
  <Words>1094</Words>
  <Application>Microsoft Office PowerPoint</Application>
  <PresentationFormat>On-screen Show (4:3)</PresentationFormat>
  <Paragraphs>197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Green and white abstract design template</vt:lpstr>
      <vt:lpstr>Let’s Travel Through the Regions of South Carolina!</vt:lpstr>
      <vt:lpstr>Where is South Carolina?</vt:lpstr>
      <vt:lpstr>Why is the state divided into regions?</vt:lpstr>
      <vt:lpstr>What are physical features?</vt:lpstr>
      <vt:lpstr>What are human features?</vt:lpstr>
      <vt:lpstr>Physical and human features divide South Carolina into these six regions:</vt:lpstr>
      <vt:lpstr>Let’s Begin Our Travel with Region Workstations!</vt:lpstr>
      <vt:lpstr>In each workstation folder you will find . . .</vt:lpstr>
      <vt:lpstr>Enjoy Your Travel Through the Regions of South Carolina!</vt:lpstr>
      <vt:lpstr>Let’s Review Our State’s Six Regions</vt:lpstr>
      <vt:lpstr>Let’s Start at Home: Coastal Zone</vt:lpstr>
      <vt:lpstr>Coastal Zone Physical Features</vt:lpstr>
      <vt:lpstr>Coastal Zone Human Features</vt:lpstr>
      <vt:lpstr>Our Second and Third Stops:  Inner and Outer Coastal Plains</vt:lpstr>
      <vt:lpstr>Outer Coastal Plains Physical Features </vt:lpstr>
      <vt:lpstr>Outer Coastal Plains Human Features </vt:lpstr>
      <vt:lpstr>Inner Coastal Plains Physical Features</vt:lpstr>
      <vt:lpstr>Inner Coastal Plains Human Features</vt:lpstr>
      <vt:lpstr>Our Fourth Stop: Sandhills Region</vt:lpstr>
      <vt:lpstr>Our Fourth Stop:  Sandhills Region</vt:lpstr>
      <vt:lpstr>Sandhills Region        Physical Features   </vt:lpstr>
      <vt:lpstr>Sandhills Region        Human Features   </vt:lpstr>
      <vt:lpstr>Our Next Stop: Piedmont Region</vt:lpstr>
      <vt:lpstr>Piedmont Region Physical Features</vt:lpstr>
      <vt:lpstr>Piedmont Region Human Features</vt:lpstr>
      <vt:lpstr>Our Last Stop: Blue Ridge Region</vt:lpstr>
      <vt:lpstr>Blue Ridge Region Physical Features</vt:lpstr>
      <vt:lpstr>Blue Ridge Region Human Features</vt:lpstr>
      <vt:lpstr>South Carolina Regions</vt:lpstr>
      <vt:lpstr>Remember . . .</vt:lpstr>
      <vt:lpstr>South Carolina’s Six Regions Song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        South Carolina Landform Regions Map</vt:lpstr>
    </vt:vector>
  </TitlesOfParts>
  <Company>Union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 Landforms</dc:title>
  <dc:subject>South Carolina Landform Regions, constructive forces</dc:subject>
  <dc:creator>Carol Bennett, Excelsior Middle School</dc:creator>
  <cp:keywords>SC landform regions, constructive forces, mountain formation</cp:keywords>
  <cp:lastModifiedBy>Toni</cp:lastModifiedBy>
  <cp:revision>93</cp:revision>
  <dcterms:created xsi:type="dcterms:W3CDTF">2006-01-19T14:39:33Z</dcterms:created>
  <dcterms:modified xsi:type="dcterms:W3CDTF">2014-06-27T20:45:03Z</dcterms:modified>
  <cp:category>Science</cp:category>
</cp:coreProperties>
</file>